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7560000" cx="10440000"/>
  <p:notesSz cx="6858000" cy="9144000"/>
  <p:embeddedFontLst>
    <p:embeddedFont>
      <p:font typeface="Playfair Display Medium"/>
      <p:regular r:id="rId13"/>
      <p:bold r:id="rId14"/>
      <p:italic r:id="rId15"/>
      <p:boldItalic r:id="rId16"/>
    </p:embeddedFont>
    <p:embeddedFont>
      <p:font typeface="Libre Bodoni Medium"/>
      <p:regular r:id="rId17"/>
      <p:bold r:id="rId18"/>
      <p:italic r:id="rId19"/>
      <p:boldItalic r:id="rId20"/>
    </p:embeddedFont>
    <p:embeddedFont>
      <p:font typeface="Libre Bodoni"/>
      <p:regular r:id="rId21"/>
      <p:bold r:id="rId22"/>
      <p:italic r:id="rId23"/>
      <p:boldItalic r:id="rId24"/>
    </p:embeddedFont>
    <p:embeddedFont>
      <p:font typeface="Roboto"/>
      <p:regular r:id="rId25"/>
      <p:bold r:id="rId26"/>
      <p:italic r:id="rId27"/>
      <p:boldItalic r:id="rId28"/>
    </p:embeddedFont>
    <p:embeddedFont>
      <p:font typeface="Roboto 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BodoniMedium-boldItalic.fntdata"/><Relationship Id="rId22" Type="http://schemas.openxmlformats.org/officeDocument/2006/relationships/font" Target="fonts/LibreBodoni-bold.fntdata"/><Relationship Id="rId21" Type="http://schemas.openxmlformats.org/officeDocument/2006/relationships/font" Target="fonts/LibreBodoni-regular.fntdata"/><Relationship Id="rId24" Type="http://schemas.openxmlformats.org/officeDocument/2006/relationships/font" Target="fonts/LibreBodoni-boldItalic.fntdata"/><Relationship Id="rId23" Type="http://schemas.openxmlformats.org/officeDocument/2006/relationships/font" Target="fonts/LibreBodoni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Ligh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Light-italic.fntdata"/><Relationship Id="rId30" Type="http://schemas.openxmlformats.org/officeDocument/2006/relationships/font" Target="fonts/RobotoLight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RobotoLight-boldItalic.fntdata"/><Relationship Id="rId13" Type="http://schemas.openxmlformats.org/officeDocument/2006/relationships/font" Target="fonts/PlayfairDisplayMedium-regular.fntdata"/><Relationship Id="rId12" Type="http://schemas.openxmlformats.org/officeDocument/2006/relationships/slide" Target="slides/slide8.xml"/><Relationship Id="rId15" Type="http://schemas.openxmlformats.org/officeDocument/2006/relationships/font" Target="fonts/PlayfairDisplayMedium-italic.fntdata"/><Relationship Id="rId14" Type="http://schemas.openxmlformats.org/officeDocument/2006/relationships/font" Target="fonts/PlayfairDisplayMedium-bold.fntdata"/><Relationship Id="rId17" Type="http://schemas.openxmlformats.org/officeDocument/2006/relationships/font" Target="fonts/LibreBodoniMedium-regular.fntdata"/><Relationship Id="rId16" Type="http://schemas.openxmlformats.org/officeDocument/2006/relationships/font" Target="fonts/PlayfairDisplayMedium-boldItalic.fntdata"/><Relationship Id="rId19" Type="http://schemas.openxmlformats.org/officeDocument/2006/relationships/font" Target="fonts/LibreBodoniMedium-italic.fntdata"/><Relationship Id="rId18" Type="http://schemas.openxmlformats.org/officeDocument/2006/relationships/font" Target="fonts/LibreBodoni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61666" y="685800"/>
            <a:ext cx="473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1061666" y="685800"/>
            <a:ext cx="473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Immagine di sfondo non piace, </a:t>
            </a:r>
            <a:r>
              <a:rPr lang="it">
                <a:solidFill>
                  <a:schemeClr val="dk1"/>
                </a:solidFill>
              </a:rPr>
              <a:t>c</a:t>
            </a:r>
            <a:r>
              <a:rPr lang="it">
                <a:solidFill>
                  <a:schemeClr val="dk1"/>
                </a:solidFill>
              </a:rPr>
              <a:t>ambiare immagine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7c3f22e3ab_0_15:notes"/>
          <p:cNvSpPr/>
          <p:nvPr>
            <p:ph idx="2" type="sldImg"/>
          </p:nvPr>
        </p:nvSpPr>
        <p:spPr>
          <a:xfrm>
            <a:off x="1061666" y="685800"/>
            <a:ext cx="473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7c3f22e3a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Colore sembra particolarmente tenue, anche rispetto a quello usato lo scorso anno per il corsi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813525f5b9_0_75:notes"/>
          <p:cNvSpPr/>
          <p:nvPr>
            <p:ph idx="2" type="sldImg"/>
          </p:nvPr>
        </p:nvSpPr>
        <p:spPr>
          <a:xfrm>
            <a:off x="1061666" y="685800"/>
            <a:ext cx="473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813525f5b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</a:rPr>
              <a:t>Cambiare immagine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813525f5b9_0_16:notes"/>
          <p:cNvSpPr/>
          <p:nvPr>
            <p:ph idx="2" type="sldImg"/>
          </p:nvPr>
        </p:nvSpPr>
        <p:spPr>
          <a:xfrm>
            <a:off x="1061666" y="685800"/>
            <a:ext cx="473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813525f5b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8dee753fc6_1_69:notes"/>
          <p:cNvSpPr/>
          <p:nvPr>
            <p:ph idx="2" type="sldImg"/>
          </p:nvPr>
        </p:nvSpPr>
        <p:spPr>
          <a:xfrm>
            <a:off x="1061666" y="685800"/>
            <a:ext cx="473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8dee753fc6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</a:rPr>
              <a:t>Cambiare immagine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813525f5b9_0_59:notes"/>
          <p:cNvSpPr/>
          <p:nvPr>
            <p:ph idx="2" type="sldImg"/>
          </p:nvPr>
        </p:nvSpPr>
        <p:spPr>
          <a:xfrm>
            <a:off x="1061666" y="685800"/>
            <a:ext cx="473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813525f5b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Cambiare immagine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84e3d3827e_0_64:notes"/>
          <p:cNvSpPr/>
          <p:nvPr>
            <p:ph idx="2" type="sldImg"/>
          </p:nvPr>
        </p:nvSpPr>
        <p:spPr>
          <a:xfrm>
            <a:off x="1061666" y="685800"/>
            <a:ext cx="473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84e3d3827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Cambiare immagine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84e3d3827e_0_81:notes"/>
          <p:cNvSpPr/>
          <p:nvPr>
            <p:ph idx="2" type="sldImg"/>
          </p:nvPr>
        </p:nvSpPr>
        <p:spPr>
          <a:xfrm>
            <a:off x="1061666" y="685800"/>
            <a:ext cx="4735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84e3d3827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55887" y="1094388"/>
            <a:ext cx="9728100" cy="3016800"/>
          </a:xfrm>
          <a:prstGeom prst="rect">
            <a:avLst/>
          </a:prstGeom>
        </p:spPr>
        <p:txBody>
          <a:bodyPr anchorCtr="0" anchor="b" bIns="114375" lIns="114375" spcFirstLastPara="1" rIns="114375" wrap="square" tIns="1143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55878" y="4165643"/>
            <a:ext cx="9728100" cy="11649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55878" y="1625801"/>
            <a:ext cx="9728100" cy="2886000"/>
          </a:xfrm>
          <a:prstGeom prst="rect">
            <a:avLst/>
          </a:prstGeom>
        </p:spPr>
        <p:txBody>
          <a:bodyPr anchorCtr="0" anchor="b" bIns="114375" lIns="114375" spcFirstLastPara="1" rIns="114375" wrap="square" tIns="1143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55878" y="4633192"/>
            <a:ext cx="9728100" cy="19119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indent="-374650" lvl="0" marL="45720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663919" y="623771"/>
            <a:ext cx="51120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2500">
                <a:solidFill>
                  <a:srgbClr val="FF860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215138" y="7310667"/>
            <a:ext cx="40107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rgbClr val="F69E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22000" y="7030800"/>
            <a:ext cx="24012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7516800" y="7030800"/>
            <a:ext cx="2401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32925" y="6746725"/>
            <a:ext cx="2765299" cy="4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55878" y="3161354"/>
            <a:ext cx="9728100" cy="12372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55878" y="654105"/>
            <a:ext cx="9728100" cy="8418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55878" y="1693927"/>
            <a:ext cx="9728100" cy="50214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55878" y="654105"/>
            <a:ext cx="9728100" cy="8418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55878" y="1693927"/>
            <a:ext cx="4566900" cy="50214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517307" y="1693927"/>
            <a:ext cx="4566900" cy="50214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55878" y="654105"/>
            <a:ext cx="9728100" cy="8418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55878" y="816630"/>
            <a:ext cx="3206100" cy="1110600"/>
          </a:xfrm>
          <a:prstGeom prst="rect">
            <a:avLst/>
          </a:prstGeom>
        </p:spPr>
        <p:txBody>
          <a:bodyPr anchorCtr="0" anchor="b" bIns="114375" lIns="114375" spcFirstLastPara="1" rIns="114375" wrap="square" tIns="1143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55878" y="2042457"/>
            <a:ext cx="3206100" cy="46731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59734" y="661638"/>
            <a:ext cx="7270200" cy="60126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220000" y="-184"/>
            <a:ext cx="5220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4375" lIns="114375" spcFirstLastPara="1" rIns="114375" wrap="square" tIns="114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03130" y="1812541"/>
            <a:ext cx="4618500" cy="2178600"/>
          </a:xfrm>
          <a:prstGeom prst="rect">
            <a:avLst/>
          </a:prstGeom>
        </p:spPr>
        <p:txBody>
          <a:bodyPr anchorCtr="0" anchor="b" bIns="114375" lIns="114375" spcFirstLastPara="1" rIns="114375" wrap="square" tIns="1143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03130" y="4120005"/>
            <a:ext cx="4618500" cy="1815300"/>
          </a:xfrm>
          <a:prstGeom prst="rect">
            <a:avLst/>
          </a:prstGeom>
        </p:spPr>
        <p:txBody>
          <a:bodyPr anchorCtr="0" anchor="t" bIns="114375" lIns="114375" spcFirstLastPara="1" rIns="114375" wrap="square" tIns="1143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639587" y="1064257"/>
            <a:ext cx="4380900" cy="54312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55878" y="6218168"/>
            <a:ext cx="6849000" cy="8895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55878" y="654105"/>
            <a:ext cx="9728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75" lIns="114375" spcFirstLastPara="1" rIns="114375" wrap="square" tIns="1143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55878" y="1693927"/>
            <a:ext cx="9728100" cy="50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75" lIns="114375" spcFirstLastPara="1" rIns="114375" wrap="square" tIns="114375">
            <a:normAutofit/>
          </a:bodyPr>
          <a:lstStyle>
            <a:lvl1pPr indent="-374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673279" y="6854072"/>
            <a:ext cx="626400" cy="5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4375" lIns="114375" spcFirstLastPara="1" rIns="114375" wrap="square" tIns="114375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aiop@aiop.com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334461" cy="75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400000">
            <a:off x="1864250" y="-1901700"/>
            <a:ext cx="7597449" cy="113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3424449" y="-1276351"/>
            <a:ext cx="10523452" cy="1056990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/>
        </p:nvSpPr>
        <p:spPr>
          <a:xfrm>
            <a:off x="8686000" y="6258500"/>
            <a:ext cx="14166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2400">
                <a:solidFill>
                  <a:schemeClr val="lt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Febbraio /</a:t>
            </a:r>
            <a:endParaRPr sz="2400">
              <a:solidFill>
                <a:schemeClr val="lt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2400">
                <a:solidFill>
                  <a:schemeClr val="lt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Dicembre</a:t>
            </a:r>
            <a:endParaRPr sz="2400">
              <a:solidFill>
                <a:schemeClr val="lt1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5809275" y="383525"/>
            <a:ext cx="4293300" cy="26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35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CORSO DI </a:t>
            </a:r>
            <a:endParaRPr sz="35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1270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3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PERFEZIONAMENTO</a:t>
            </a:r>
            <a:endParaRPr b="1" sz="3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3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PROTESI</a:t>
            </a:r>
            <a:endParaRPr b="1" sz="3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3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ANALOGICA E DIGITALE</a:t>
            </a:r>
            <a:endParaRPr b="1" sz="3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3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300" y="6549113"/>
            <a:ext cx="1578199" cy="46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6773" y="383525"/>
            <a:ext cx="918775" cy="11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424450" y="1823550"/>
            <a:ext cx="5994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00">
                <a:solidFill>
                  <a:srgbClr val="FF8601"/>
                </a:solidFill>
                <a:latin typeface="Libre Bodoni"/>
                <a:ea typeface="Libre Bodoni"/>
                <a:cs typeface="Libre Bodoni"/>
                <a:sym typeface="Libre Bodoni"/>
              </a:rPr>
              <a:t>Per il team fatto</a:t>
            </a:r>
            <a:endParaRPr b="1" sz="3500">
              <a:solidFill>
                <a:srgbClr val="FF8601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127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00">
                <a:solidFill>
                  <a:srgbClr val="FF8601"/>
                </a:solidFill>
                <a:latin typeface="Libre Bodoni"/>
                <a:ea typeface="Libre Bodoni"/>
                <a:cs typeface="Libre Bodoni"/>
                <a:sym typeface="Libre Bodoni"/>
              </a:rPr>
              <a:t>dal Team</a:t>
            </a:r>
            <a:endParaRPr b="1" sz="3500">
              <a:solidFill>
                <a:srgbClr val="FF8601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0" l="3018" r="4942" t="0"/>
          <a:stretch/>
        </p:blipFill>
        <p:spPr>
          <a:xfrm>
            <a:off x="3930500" y="0"/>
            <a:ext cx="10440003" cy="75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852748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762952" y="723750"/>
            <a:ext cx="54462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Introduzione</a:t>
            </a:r>
            <a:endParaRPr b="1" sz="35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762950" y="1607200"/>
            <a:ext cx="3627300" cy="3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Corso teorico-pratico rivolto al team Odontoiatra-Odontotecnico, strutturato in 10 incontri, nel quale vengono affrontati temi che riguardano la </a:t>
            </a:r>
            <a:r>
              <a:rPr b="1"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protesi</a:t>
            </a:r>
            <a:r>
              <a:rPr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realizzata sia in maniera </a:t>
            </a:r>
            <a:r>
              <a:rPr b="1"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tradizionale</a:t>
            </a:r>
            <a:r>
              <a:rPr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(con flussi analogici) che </a:t>
            </a:r>
            <a:r>
              <a:rPr b="1"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digitale</a:t>
            </a:r>
            <a:r>
              <a:rPr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È un corso dove viene dato grande spazio all’interazione fra docenti e studenti, sia durante le lezioni che durante le esercitazioni e le dimostrazioni pratiche.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 docenti hanno tutti grande esperienza clinica e tecnica, oltre che didattica.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 maggiori informazioni, consulta </a:t>
            </a:r>
            <a:r>
              <a:rPr b="1" lang="it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www.aiop.com.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5334950" y="1702450"/>
            <a:ext cx="402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1662325" y="6789338"/>
            <a:ext cx="12246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CORSO DI </a:t>
            </a:r>
            <a:endParaRPr sz="1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PERFEZIONAMENTO PROTESI</a:t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950" y="6787603"/>
            <a:ext cx="734925" cy="3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8472125" y="6914375"/>
            <a:ext cx="1654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1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1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1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8475" y="547875"/>
            <a:ext cx="5705599" cy="5735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5334950" y="1702450"/>
            <a:ext cx="402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8447875" y="6787600"/>
            <a:ext cx="16548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762952" y="723750"/>
            <a:ext cx="54462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Obiettivi del corso</a:t>
            </a:r>
            <a:endParaRPr b="1" sz="35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762950" y="1607200"/>
            <a:ext cx="36603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it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</a:t>
            </a:r>
            <a:r>
              <a:rPr lang="it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ar crescere il team spiegando come migliorare e rendere più efficiente la comunicazione fra le due figure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it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Far conoscere al clinico gli aspetti importanti delle procedure odontotecniche e come vengono costruiti tutti i manufatti protesici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it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Far conoscere all’odontotecnico i processi mentali che portano il clinico a prendere determinate decisioni 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it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Discutere in maniera critica l’introduzione delle nuove tecnologie e dei flussi digitali in campo protesico in rapporto allo standard di riferimento delle procedure tradizionali.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900" y="6787596"/>
            <a:ext cx="387262" cy="38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50" y="6787599"/>
            <a:ext cx="301706" cy="3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65050" y="6696938"/>
            <a:ext cx="19563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500">
                <a:solidFill>
                  <a:srgbClr val="0399A8"/>
                </a:solidFill>
                <a:latin typeface="Roboto Light"/>
                <a:ea typeface="Roboto Light"/>
                <a:cs typeface="Roboto Light"/>
                <a:sym typeface="Roboto Light"/>
              </a:rPr>
              <a:t>CORSO DI </a:t>
            </a:r>
            <a:endParaRPr sz="1500">
              <a:solidFill>
                <a:srgbClr val="0399A8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500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PERFEZIONAMENTO PROTESI</a:t>
            </a:r>
            <a:endParaRPr b="1" sz="1500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8475" y="547875"/>
            <a:ext cx="5705601" cy="573640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8472125" y="6914375"/>
            <a:ext cx="1654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3678125" y="5060675"/>
            <a:ext cx="2832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Libre Bodoni"/>
                <a:ea typeface="Libre Bodoni"/>
                <a:cs typeface="Libre Bodoni"/>
                <a:sym typeface="Libre Bodoni"/>
              </a:rPr>
              <a:t>X</a:t>
            </a: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°</a:t>
            </a:r>
            <a:r>
              <a:rPr b="1" lang="it">
                <a:latin typeface="Libre Bodoni"/>
                <a:ea typeface="Libre Bodoni"/>
                <a:cs typeface="Libre Bodoni"/>
                <a:sym typeface="Libre Bodoni"/>
              </a:rPr>
              <a:t> </a:t>
            </a: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Incontro</a:t>
            </a:r>
            <a:r>
              <a:rPr lang="it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15-16 DICEMBRE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Roboto Light"/>
                <a:ea typeface="Roboto Light"/>
                <a:cs typeface="Roboto Light"/>
                <a:sym typeface="Roboto Light"/>
              </a:rPr>
              <a:t>Gruppi di studio dei corsisti: esposizione del piano di trattamento di un caso clinico. Discussione di casi clinici: dall’elemento singolo alla riabilitazione completa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458425" y="373412"/>
            <a:ext cx="305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2057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I° Incontro</a:t>
            </a:r>
            <a:endParaRPr b="1">
              <a:solidFill>
                <a:schemeClr val="dk1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3-4 FEBBRAIO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Diagnosi, valutazione prognostica e Piano di trattamento: l’approccio interdisciplinare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81000" y="150668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II° Incontro</a:t>
            </a:r>
            <a:r>
              <a:rPr lang="it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24-25 FEBBRAIO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Principi di Occlusione:la base per un successo a lungo termine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381000" y="2634122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rPr>
              <a:t>III° </a:t>
            </a: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Incontro</a:t>
            </a:r>
            <a:r>
              <a:rPr lang="it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9-10-11 MARZO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Ricostruzione del pilastro protesico. Preparazione per corone e gestione clinica dei provvisori</a:t>
            </a:r>
            <a:r>
              <a:rPr lang="it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2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81000" y="3922526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IV° </a:t>
            </a: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Incontro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28-29 APRILE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Il progetto protesico: dialogo tra odontoiatra e odontotecnico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381000" y="5053638"/>
            <a:ext cx="300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V° </a:t>
            </a: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Incontro</a:t>
            </a:r>
            <a:r>
              <a:rPr lang="it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9-10 GIUGNO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Tecniche di i</a:t>
            </a: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mpronta analogica e digitale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3621350" y="37807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rPr>
              <a:t>VI°</a:t>
            </a:r>
            <a:r>
              <a:rPr lang="it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Incontro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20-21-22 LUGLIO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Preparazioni parziali anteriori e posteriori.Cementazione definitiva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3621350" y="151025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rPr>
              <a:t>VII°</a:t>
            </a:r>
            <a:r>
              <a:rPr lang="it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Incontro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22-23 SETTEMBRE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La riabilitazione protesica su impianti: conoscere per semplificare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3621350" y="2634172"/>
            <a:ext cx="3056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VIII°</a:t>
            </a:r>
            <a:r>
              <a:rPr lang="it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Incontro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27-28 OTTOBRE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La sequenza operativa protesica: aspetti razionali e analisi delle procedure tradizionali e digitali. Rapporti con le altre discipline odontoiatriche 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3678125" y="392850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IX° </a:t>
            </a:r>
            <a:r>
              <a:rPr b="1" lang="it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rPr>
              <a:t>Incontro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17-18 NOVEMBRE</a:t>
            </a:r>
            <a:endParaRPr b="1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Protesi rimovibile: come progettare un’alternativa ancora valida 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09" name="Google Shape;109;p18"/>
          <p:cNvCxnSpPr/>
          <p:nvPr/>
        </p:nvCxnSpPr>
        <p:spPr>
          <a:xfrm>
            <a:off x="3726425" y="1405863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8"/>
          <p:cNvCxnSpPr/>
          <p:nvPr/>
        </p:nvCxnSpPr>
        <p:spPr>
          <a:xfrm>
            <a:off x="3726425" y="2538038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8"/>
          <p:cNvCxnSpPr/>
          <p:nvPr/>
        </p:nvCxnSpPr>
        <p:spPr>
          <a:xfrm>
            <a:off x="3726425" y="3824113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8"/>
          <p:cNvCxnSpPr/>
          <p:nvPr/>
        </p:nvCxnSpPr>
        <p:spPr>
          <a:xfrm>
            <a:off x="3726425" y="4956288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8"/>
          <p:cNvCxnSpPr/>
          <p:nvPr/>
        </p:nvCxnSpPr>
        <p:spPr>
          <a:xfrm>
            <a:off x="3726425" y="6242363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900" y="6787596"/>
            <a:ext cx="387262" cy="38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50" y="6787599"/>
            <a:ext cx="301706" cy="3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1665050" y="6696938"/>
            <a:ext cx="19563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500">
                <a:solidFill>
                  <a:srgbClr val="0399A8"/>
                </a:solidFill>
                <a:latin typeface="Roboto Light"/>
                <a:ea typeface="Roboto Light"/>
                <a:cs typeface="Roboto Light"/>
                <a:sym typeface="Roboto Light"/>
              </a:rPr>
              <a:t>CORSO DI </a:t>
            </a:r>
            <a:endParaRPr sz="1500">
              <a:solidFill>
                <a:srgbClr val="0399A8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500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PERFEZIONAMENTO PROTESI</a:t>
            </a:r>
            <a:endParaRPr b="1" sz="1500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7" name="Google Shape;117;p18"/>
          <p:cNvCxnSpPr/>
          <p:nvPr/>
        </p:nvCxnSpPr>
        <p:spPr>
          <a:xfrm>
            <a:off x="481825" y="1405863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8"/>
          <p:cNvCxnSpPr/>
          <p:nvPr/>
        </p:nvCxnSpPr>
        <p:spPr>
          <a:xfrm>
            <a:off x="481825" y="2538038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9" name="Google Shape;119;p18"/>
          <p:cNvCxnSpPr/>
          <p:nvPr/>
        </p:nvCxnSpPr>
        <p:spPr>
          <a:xfrm>
            <a:off x="481825" y="3824113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18"/>
          <p:cNvCxnSpPr/>
          <p:nvPr/>
        </p:nvCxnSpPr>
        <p:spPr>
          <a:xfrm>
            <a:off x="481825" y="4956288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18"/>
          <p:cNvCxnSpPr/>
          <p:nvPr/>
        </p:nvCxnSpPr>
        <p:spPr>
          <a:xfrm>
            <a:off x="481825" y="6242363"/>
            <a:ext cx="3009900" cy="0"/>
          </a:xfrm>
          <a:prstGeom prst="straightConnector1">
            <a:avLst/>
          </a:prstGeom>
          <a:noFill/>
          <a:ln cap="flat" cmpd="sng" w="9525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8400" y="1396200"/>
            <a:ext cx="4829773" cy="485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8447875" y="6787600"/>
            <a:ext cx="16548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8472125" y="6914375"/>
            <a:ext cx="1654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7161400" y="6335175"/>
            <a:ext cx="342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Responsabile Scientifico</a:t>
            </a:r>
            <a:r>
              <a:rPr b="1" lang="it" sz="1200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 Dott. Paolo Magheri</a:t>
            </a:r>
            <a:endParaRPr b="1" sz="1200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5334950" y="1702450"/>
            <a:ext cx="402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8447875" y="6787600"/>
            <a:ext cx="16548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762952" y="723750"/>
            <a:ext cx="54462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Relatori</a:t>
            </a:r>
            <a:endParaRPr b="1" sz="35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762950" y="1607200"/>
            <a:ext cx="366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900" y="6787596"/>
            <a:ext cx="387262" cy="38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50" y="6787599"/>
            <a:ext cx="301706" cy="3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1665050" y="6696938"/>
            <a:ext cx="19563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500">
                <a:solidFill>
                  <a:srgbClr val="0399A8"/>
                </a:solidFill>
                <a:latin typeface="Roboto Light"/>
                <a:ea typeface="Roboto Light"/>
                <a:cs typeface="Roboto Light"/>
                <a:sym typeface="Roboto Light"/>
              </a:rPr>
              <a:t>CORSO DI </a:t>
            </a:r>
            <a:endParaRPr sz="1500">
              <a:solidFill>
                <a:srgbClr val="0399A8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500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PERFEZIONAMENTO PROTESI</a:t>
            </a:r>
            <a:endParaRPr b="1" sz="1500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8475" y="547875"/>
            <a:ext cx="5705601" cy="573640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8472125" y="6914375"/>
            <a:ext cx="1654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439998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762950" y="3335975"/>
            <a:ext cx="3597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Chi partecipa al corso verrà iscritto gratuitamente ad </a:t>
            </a:r>
            <a:r>
              <a:rPr b="1" lang="it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AIOP Members</a:t>
            </a:r>
            <a:r>
              <a:rPr lang="it"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come socio per l'anno in corso ed avrà uno </a:t>
            </a:r>
            <a:r>
              <a:rPr b="1" lang="it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sconto del 30%</a:t>
            </a:r>
            <a:r>
              <a:rPr lang="it"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per i due anni successivi </a:t>
            </a:r>
            <a:endParaRPr sz="11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Previa iscrizione prima del 31-03-2023 e del 31-03-2024</a:t>
            </a:r>
            <a:r>
              <a:rPr i="1" lang="it" sz="11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i="1"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762950" y="2565325"/>
            <a:ext cx="67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TEAM ODONTOIATRA</a:t>
            </a:r>
            <a:r>
              <a:rPr lang="it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+ </a:t>
            </a:r>
            <a:r>
              <a:rPr b="1" lang="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ODONTOTECNICO</a:t>
            </a:r>
            <a:r>
              <a:rPr lang="it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- Euro 6.000,00 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762950" y="1794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ODONTOIATRA</a:t>
            </a:r>
            <a:r>
              <a:rPr lang="it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- Euro 5.000,00 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762950" y="652025"/>
            <a:ext cx="7380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Quote di Iscrizione </a:t>
            </a:r>
            <a:r>
              <a:rPr lang="it" sz="13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(IVA inclusa)</a:t>
            </a:r>
            <a:endParaRPr sz="13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762950" y="2194875"/>
            <a:ext cx="46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ODONTOTECNICO</a:t>
            </a:r>
            <a:r>
              <a:rPr lang="it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- Euro 5.000,00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1662325" y="6789338"/>
            <a:ext cx="12246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CORSO DI </a:t>
            </a:r>
            <a:endParaRPr sz="1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PERFEZIONAMENTO PROTESI</a:t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50" y="6787603"/>
            <a:ext cx="734925" cy="3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8472125" y="6914375"/>
            <a:ext cx="1654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1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1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1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2504" y="-205450"/>
            <a:ext cx="6253244" cy="756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950" y="3772175"/>
            <a:ext cx="2394601" cy="6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950" y="2651825"/>
            <a:ext cx="2076602" cy="6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762952" y="723750"/>
            <a:ext cx="54462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Come iscriversi</a:t>
            </a:r>
            <a:endParaRPr b="1" sz="35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762951" y="2343063"/>
            <a:ext cx="34590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Chiamaci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815450" y="2803213"/>
            <a:ext cx="1971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+39 0521 290191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762951" y="3462863"/>
            <a:ext cx="34590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Scrivici a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815450" y="3867413"/>
            <a:ext cx="2394600" cy="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aiop@mvcongressi.it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8200" y="547875"/>
            <a:ext cx="5691777" cy="571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900" y="6787596"/>
            <a:ext cx="387262" cy="38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950" y="6787599"/>
            <a:ext cx="301706" cy="3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1656150" y="6789338"/>
            <a:ext cx="14079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000">
                <a:solidFill>
                  <a:srgbClr val="0399A8"/>
                </a:solidFill>
                <a:latin typeface="Roboto Light"/>
                <a:ea typeface="Roboto Light"/>
                <a:cs typeface="Roboto Light"/>
                <a:sym typeface="Roboto Light"/>
              </a:rPr>
              <a:t>CORSO DI </a:t>
            </a:r>
            <a:endParaRPr sz="1000">
              <a:solidFill>
                <a:srgbClr val="0399A8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PERFEZIONAMENTO PROTESI</a:t>
            </a:r>
            <a:endParaRPr b="1" sz="1000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8447875" y="6787600"/>
            <a:ext cx="16548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8472125" y="6914375"/>
            <a:ext cx="1654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/>
          <p:nvPr/>
        </p:nvSpPr>
        <p:spPr>
          <a:xfrm>
            <a:off x="461387" y="2301450"/>
            <a:ext cx="28521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SEGRETERIA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SCIENTIFICA</a:t>
            </a:r>
            <a:endParaRPr b="1"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5" name="Google Shape;175;p22"/>
          <p:cNvCxnSpPr/>
          <p:nvPr/>
        </p:nvCxnSpPr>
        <p:spPr>
          <a:xfrm>
            <a:off x="3618364" y="2608450"/>
            <a:ext cx="693600" cy="0"/>
          </a:xfrm>
          <a:prstGeom prst="straightConnector1">
            <a:avLst/>
          </a:prstGeom>
          <a:noFill/>
          <a:ln cap="flat" cmpd="sng" w="19050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6" name="Google Shape;176;p22"/>
          <p:cNvSpPr txBox="1"/>
          <p:nvPr/>
        </p:nvSpPr>
        <p:spPr>
          <a:xfrm>
            <a:off x="5969837" y="2170413"/>
            <a:ext cx="2763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it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Accademia Italiana di Odontoiatria Protesica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1841500" rtl="0" algn="l">
              <a:lnSpc>
                <a:spcPct val="114285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Piazza di Porta Mascarella, 7  40126 Bologna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email: </a:t>
            </a:r>
            <a:r>
              <a:rPr lang="it" sz="10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aiop@aiop.com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7" name="Google Shape;177;p22"/>
          <p:cNvCxnSpPr/>
          <p:nvPr/>
        </p:nvCxnSpPr>
        <p:spPr>
          <a:xfrm>
            <a:off x="3573914" y="4496250"/>
            <a:ext cx="808500" cy="0"/>
          </a:xfrm>
          <a:prstGeom prst="straightConnector1">
            <a:avLst/>
          </a:prstGeom>
          <a:noFill/>
          <a:ln cap="flat" cmpd="sng" w="19050">
            <a:solidFill>
              <a:srgbClr val="0399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22"/>
          <p:cNvSpPr txBox="1"/>
          <p:nvPr/>
        </p:nvSpPr>
        <p:spPr>
          <a:xfrm>
            <a:off x="6006100" y="4111625"/>
            <a:ext cx="34710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MV Congressi</a:t>
            </a:r>
            <a:endParaRPr b="1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Via Marchesi, 26D - Direzionale Odeon - 43126 Parma - Italy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Tel. +39 0521 290191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Fax +39 0521 291314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Email:</a:t>
            </a:r>
            <a:r>
              <a:rPr lang="it" sz="10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aiop@mvcongressi.it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461387" y="4223675"/>
            <a:ext cx="28521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SEGRETERIA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ORGANIZZATIVA</a:t>
            </a:r>
            <a:endParaRPr b="1"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400" y="3889186"/>
            <a:ext cx="1295000" cy="13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3397" y="2121054"/>
            <a:ext cx="1295000" cy="12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/>
          <p:nvPr/>
        </p:nvSpPr>
        <p:spPr>
          <a:xfrm>
            <a:off x="762952" y="731475"/>
            <a:ext cx="54462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Contatti</a:t>
            </a:r>
            <a:endParaRPr b="1" sz="35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4900" y="6787596"/>
            <a:ext cx="387262" cy="38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950" y="6787599"/>
            <a:ext cx="301706" cy="3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1656150" y="6789338"/>
            <a:ext cx="14079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000">
                <a:solidFill>
                  <a:srgbClr val="0399A8"/>
                </a:solidFill>
                <a:latin typeface="Roboto Light"/>
                <a:ea typeface="Roboto Light"/>
                <a:cs typeface="Roboto Light"/>
                <a:sym typeface="Roboto Light"/>
              </a:rPr>
              <a:t>CORSO DI </a:t>
            </a:r>
            <a:endParaRPr sz="1000">
              <a:solidFill>
                <a:srgbClr val="0399A8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Roboto"/>
                <a:ea typeface="Roboto"/>
                <a:cs typeface="Roboto"/>
                <a:sym typeface="Roboto"/>
              </a:rPr>
              <a:t>PERFEZIONAMENTO PROTESI</a:t>
            </a:r>
            <a:endParaRPr b="1" sz="1000">
              <a:solidFill>
                <a:srgbClr val="0399A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8447875" y="6787600"/>
            <a:ext cx="16548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2000">
                <a:solidFill>
                  <a:schemeClr val="lt1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2000">
              <a:solidFill>
                <a:schemeClr val="lt1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8472125" y="6914375"/>
            <a:ext cx="16548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Febbraio</a:t>
            </a:r>
            <a:r>
              <a:rPr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 /</a:t>
            </a:r>
            <a:endParaRPr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it" sz="1000">
                <a:solidFill>
                  <a:srgbClr val="0399A8"/>
                </a:solidFill>
                <a:latin typeface="Libre Bodoni"/>
                <a:ea typeface="Libre Bodoni"/>
                <a:cs typeface="Libre Bodoni"/>
                <a:sym typeface="Libre Bodoni"/>
              </a:rPr>
              <a:t>Dicembre</a:t>
            </a:r>
            <a:endParaRPr b="1" sz="1000">
              <a:solidFill>
                <a:srgbClr val="0399A8"/>
              </a:solidFill>
              <a:latin typeface="Libre Bodoni"/>
              <a:ea typeface="Libre Bodoni"/>
              <a:cs typeface="Libre Bodoni"/>
              <a:sym typeface="Libre Bodon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